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75D97-5047-49EB-A844-0718F15E9EB4}" v="9" dt="2021-03-11T13:32:29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pela Rozman Dolenc" userId="54c48002-a305-40b9-ab79-c641219a670a" providerId="ADAL" clId="{6AC75D97-5047-49EB-A844-0718F15E9EB4}"/>
    <pc:docChg chg="undo custSel addSld modSld">
      <pc:chgData name="Špela Rozman Dolenc" userId="54c48002-a305-40b9-ab79-c641219a670a" providerId="ADAL" clId="{6AC75D97-5047-49EB-A844-0718F15E9EB4}" dt="2021-03-11T13:32:38.383" v="173" actId="1076"/>
      <pc:docMkLst>
        <pc:docMk/>
      </pc:docMkLst>
      <pc:sldChg chg="modSp mod">
        <pc:chgData name="Špela Rozman Dolenc" userId="54c48002-a305-40b9-ab79-c641219a670a" providerId="ADAL" clId="{6AC75D97-5047-49EB-A844-0718F15E9EB4}" dt="2021-03-10T09:00:27.281" v="1" actId="6549"/>
        <pc:sldMkLst>
          <pc:docMk/>
          <pc:sldMk cId="2097651842" sldId="261"/>
        </pc:sldMkLst>
        <pc:spChg chg="mod">
          <ac:chgData name="Špela Rozman Dolenc" userId="54c48002-a305-40b9-ab79-c641219a670a" providerId="ADAL" clId="{6AC75D97-5047-49EB-A844-0718F15E9EB4}" dt="2021-03-10T09:00:27.281" v="1" actId="6549"/>
          <ac:spMkLst>
            <pc:docMk/>
            <pc:sldMk cId="2097651842" sldId="261"/>
            <ac:spMk id="3" creationId="{85C307EA-204B-4620-8B4B-38F394DF2B54}"/>
          </ac:spMkLst>
        </pc:spChg>
      </pc:sldChg>
      <pc:sldChg chg="addSp delSp modSp new mod">
        <pc:chgData name="Špela Rozman Dolenc" userId="54c48002-a305-40b9-ab79-c641219a670a" providerId="ADAL" clId="{6AC75D97-5047-49EB-A844-0718F15E9EB4}" dt="2021-03-11T13:32:38.383" v="173" actId="1076"/>
        <pc:sldMkLst>
          <pc:docMk/>
          <pc:sldMk cId="544360877" sldId="262"/>
        </pc:sldMkLst>
        <pc:spChg chg="del">
          <ac:chgData name="Špela Rozman Dolenc" userId="54c48002-a305-40b9-ab79-c641219a670a" providerId="ADAL" clId="{6AC75D97-5047-49EB-A844-0718F15E9EB4}" dt="2021-03-11T13:29:12.534" v="7" actId="478"/>
          <ac:spMkLst>
            <pc:docMk/>
            <pc:sldMk cId="544360877" sldId="262"/>
            <ac:spMk id="2" creationId="{2662F4BC-30BE-4D9C-B6C1-047AF3A238C0}"/>
          </ac:spMkLst>
        </pc:spChg>
        <pc:spChg chg="add del mod">
          <ac:chgData name="Špela Rozman Dolenc" userId="54c48002-a305-40b9-ab79-c641219a670a" providerId="ADAL" clId="{6AC75D97-5047-49EB-A844-0718F15E9EB4}" dt="2021-03-11T13:29:03.862" v="5" actId="478"/>
          <ac:spMkLst>
            <pc:docMk/>
            <pc:sldMk cId="544360877" sldId="262"/>
            <ac:spMk id="4" creationId="{740356A5-D366-4669-9851-AF3D487603B6}"/>
          </ac:spMkLst>
        </pc:spChg>
        <pc:spChg chg="add mod">
          <ac:chgData name="Špela Rozman Dolenc" userId="54c48002-a305-40b9-ab79-c641219a670a" providerId="ADAL" clId="{6AC75D97-5047-49EB-A844-0718F15E9EB4}" dt="2021-03-11T13:32:38.383" v="173" actId="1076"/>
          <ac:spMkLst>
            <pc:docMk/>
            <pc:sldMk cId="544360877" sldId="262"/>
            <ac:spMk id="5" creationId="{64C5E451-FE66-41E7-91B3-718DF275E17F}"/>
          </ac:spMkLst>
        </pc:spChg>
        <pc:spChg chg="add mod">
          <ac:chgData name="Špela Rozman Dolenc" userId="54c48002-a305-40b9-ab79-c641219a670a" providerId="ADAL" clId="{6AC75D97-5047-49EB-A844-0718F15E9EB4}" dt="2021-03-11T13:31:05.803" v="45" actId="20577"/>
          <ac:spMkLst>
            <pc:docMk/>
            <pc:sldMk cId="544360877" sldId="262"/>
            <ac:spMk id="12" creationId="{128B0EBB-2894-4436-9687-9E4B75BD17A8}"/>
          </ac:spMkLst>
        </pc:spChg>
        <pc:spChg chg="add mod">
          <ac:chgData name="Špela Rozman Dolenc" userId="54c48002-a305-40b9-ab79-c641219a670a" providerId="ADAL" clId="{6AC75D97-5047-49EB-A844-0718F15E9EB4}" dt="2021-03-11T13:32:03.996" v="98" actId="20577"/>
          <ac:spMkLst>
            <pc:docMk/>
            <pc:sldMk cId="544360877" sldId="262"/>
            <ac:spMk id="13" creationId="{F303AA70-C538-4434-B650-2F074F6E76CD}"/>
          </ac:spMkLst>
        </pc:spChg>
        <pc:spChg chg="add mod">
          <ac:chgData name="Špela Rozman Dolenc" userId="54c48002-a305-40b9-ab79-c641219a670a" providerId="ADAL" clId="{6AC75D97-5047-49EB-A844-0718F15E9EB4}" dt="2021-03-11T13:32:29.961" v="172" actId="20577"/>
          <ac:spMkLst>
            <pc:docMk/>
            <pc:sldMk cId="544360877" sldId="262"/>
            <ac:spMk id="14" creationId="{16C14D70-336C-4B98-95CE-0405A0FC6304}"/>
          </ac:spMkLst>
        </pc:spChg>
        <pc:picChg chg="add mod">
          <ac:chgData name="Špela Rozman Dolenc" userId="54c48002-a305-40b9-ab79-c641219a670a" providerId="ADAL" clId="{6AC75D97-5047-49EB-A844-0718F15E9EB4}" dt="2021-03-11T13:31:14.566" v="61" actId="1036"/>
          <ac:picMkLst>
            <pc:docMk/>
            <pc:sldMk cId="544360877" sldId="262"/>
            <ac:picMk id="7" creationId="{8A434FE5-5990-4DA5-8647-184884723538}"/>
          </ac:picMkLst>
        </pc:picChg>
        <pc:picChg chg="add mod">
          <ac:chgData name="Špela Rozman Dolenc" userId="54c48002-a305-40b9-ab79-c641219a670a" providerId="ADAL" clId="{6AC75D97-5047-49EB-A844-0718F15E9EB4}" dt="2021-03-11T13:31:30.318" v="65" actId="1076"/>
          <ac:picMkLst>
            <pc:docMk/>
            <pc:sldMk cId="544360877" sldId="262"/>
            <ac:picMk id="9" creationId="{C7E7D161-1B24-4CBF-A285-CDA3BB36E6BF}"/>
          </ac:picMkLst>
        </pc:picChg>
        <pc:picChg chg="add mod">
          <ac:chgData name="Špela Rozman Dolenc" userId="54c48002-a305-40b9-ab79-c641219a670a" providerId="ADAL" clId="{6AC75D97-5047-49EB-A844-0718F15E9EB4}" dt="2021-03-11T13:30:42.215" v="38" actId="1076"/>
          <ac:picMkLst>
            <pc:docMk/>
            <pc:sldMk cId="544360877" sldId="262"/>
            <ac:picMk id="11" creationId="{2482F270-8E0C-40EA-B126-9509688D09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B2CA80-3BB0-484F-A159-699EF7772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5F3EE05-3A71-4D7F-8E8D-9BBDCA087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6E190E4-29E1-487E-B65A-656AFCD53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5E27582-6124-4338-B343-CE8DAD94B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EC7051C-7C12-49D3-BEAF-E26E4651A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513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25D21E-F5EF-4A6F-A370-79DA4418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7FFFBDF-744B-48E7-8CC2-BF848C996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DFDC2CD-BBA9-44C8-B99E-5237D48E6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438635A-8E34-4AEF-ACA3-682E38E8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F120630-A9E1-41BE-B9CD-9E205E63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316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0A587E8-7A1D-48A2-951F-69EC806AE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A1E8F8D-B957-480A-A8F2-0B845C780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6F7B3C9-2371-42C7-8B9C-2A4BD749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6B7EC75-A599-4D0E-92FA-2BE0E8EA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DC9570A-C369-41BD-B679-5D5D873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944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D0DA92-11FC-4F14-9604-A453F88C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0CE096-1821-419E-A3AC-44D017A7B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20A9DA2-FC0B-486E-B448-C3618CEF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12A65E1-B530-48B7-80DF-5CA72EF5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A0B92BE-9CED-4634-81E0-545D7EB9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052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F5D512-1134-4A27-AEBA-3AB47095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957EFD9-8131-4AB4-99D5-53A15157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EABF56B-0353-47C6-A80E-CFB378EB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9D055C5-992A-4140-81B3-382CF1C4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7CD99A5-C9F2-403C-94EC-963DEF64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421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C97FCF-5EE4-4553-B652-D9BC5394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F2DAFEA-B49B-45F8-A603-0C950424D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9102AAB-9378-48EB-B9CF-1E6A39C73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35B3BDF-CC5E-46C0-8B83-6925178A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0305D0D-CC87-4DFB-A2A0-C6623297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60585CE-104A-43C5-B684-0E07F7EA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053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D3F7CC-59B1-42E6-BE54-4A7C259D2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990269D-0F93-4FAA-B9BC-3FD7131C4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126AED0-20D4-43FC-A75F-2C2A7E3A6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1132A3E6-1C57-44E9-8A79-93A63CDB7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BD45B0CA-961B-40DC-A4BD-9300D861E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14D6208-92AC-4539-AF77-B0E99665F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9C47CF50-3581-4D1B-8445-E1F41F36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49A868F9-782F-4D4A-B62B-DFB1B74E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710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A90650-2810-48C6-BACB-6E22B698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277624DF-C152-43F3-BA7A-7BFB9FE0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86E3B9AC-8497-4267-B8C3-14EF5122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605831C-7044-42E0-9CAD-6D7B8583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787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11A9200-7438-46A0-B26A-A0E693A64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0D3F6A2-D45B-47C0-A5CA-4F6C59C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34CA412-609B-4F79-90AC-B16B7ED6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395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3C7814-19F8-40A3-8BC8-73441ADB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6AC13D7-8ABE-4F08-A1F8-40C7B1D71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2E8DA9A-3750-4C27-9214-28924C915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0FE9442-AD34-43DD-A2CC-367E60A8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CDF0704-3CCA-4F32-A032-8A827FBA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B4CE8D0-B27F-4B8C-BB94-B8A6F943B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31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7C9F42-F4CE-41F5-846B-E5056007F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1B4369DE-E9D8-41EF-BE7A-94BE7316A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45EB42E-7A6C-40E3-89F7-C860D32AB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A4B5A21-8D7A-4B5B-9183-61AD1A734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09C0C47-EED6-472C-B39E-0E17694BD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DEDB70B-5085-4287-BDC5-DD3BDEC0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929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C7347A5E-4D26-446E-85C6-CF8ECEE9A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F655A44-3BB8-4014-B6E6-1469272CB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A6A9772-1579-4A78-99CF-9E688234C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1792-2189-488D-813B-9BBE4800F972}" type="datetimeFigureOut">
              <a:rPr lang="sl-SI" smtClean="0"/>
              <a:t>11.03.2021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1156C33-ED03-41F3-82A0-0ED605090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61AE2BC-C0D4-49BA-868E-000EDCE8E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0977D-17FB-4227-A132-2538B1D398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44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mailto:Spela.rozman-dolenc@lui.uni-lj.si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senja@bogatin.si" TargetMode="External"/><Relationship Id="rId5" Type="http://schemas.openxmlformats.org/officeDocument/2006/relationships/hyperlink" Target="https://eitrawmaterials.eu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F30DD27-A7C1-4FB0-8DD8-FB4301051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2" y="2940672"/>
            <a:ext cx="2880828" cy="3071906"/>
          </a:xfrm>
        </p:spPr>
        <p:txBody>
          <a:bodyPr anchor="t">
            <a:normAutofit/>
          </a:bodyPr>
          <a:lstStyle/>
          <a:p>
            <a:pPr algn="l"/>
            <a:r>
              <a:rPr lang="sl-SI" sz="4000" dirty="0">
                <a:solidFill>
                  <a:srgbClr val="FFFFFF"/>
                </a:solidFill>
              </a:rPr>
              <a:t>EIT RAW MATERIALS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4AD2DF1-8466-46DA-9CC9-0923E328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806824"/>
            <a:ext cx="2919738" cy="1494117"/>
          </a:xfrm>
        </p:spPr>
        <p:txBody>
          <a:bodyPr anchor="b">
            <a:normAutofit/>
          </a:bodyPr>
          <a:lstStyle/>
          <a:p>
            <a:pPr algn="l"/>
            <a:endParaRPr lang="sl-SI" sz="2000">
              <a:solidFill>
                <a:srgbClr val="FFFFFF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8C3D679-5B0E-4E95-8071-5AE372641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428" y="701281"/>
            <a:ext cx="7225748" cy="545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4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FE7FB3-CFE2-4996-870C-57D49788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EIT JUMSTARTER</a:t>
            </a:r>
            <a:br>
              <a:rPr lang="sl-SI" dirty="0"/>
            </a:br>
            <a:r>
              <a:rPr lang="en-US" sz="2200" b="0" i="0" dirty="0">
                <a:effectLst/>
                <a:latin typeface="Calibri (Telo)"/>
              </a:rPr>
              <a:t>EIT </a:t>
            </a:r>
            <a:r>
              <a:rPr lang="en-US" sz="2200" b="0" i="0" dirty="0" err="1">
                <a:effectLst/>
                <a:latin typeface="Calibri (Telo)"/>
              </a:rPr>
              <a:t>Jumpstarter</a:t>
            </a:r>
            <a:r>
              <a:rPr lang="en-US" sz="2200" b="0" i="0" dirty="0">
                <a:effectLst/>
                <a:latin typeface="Calibri (Telo)"/>
              </a:rPr>
              <a:t> is a pre-accelerator program for innovators in the healthcare, agri-food, raw materials, energy, urban mobility and manufacturing industries</a:t>
            </a:r>
            <a:r>
              <a:rPr lang="en-US" sz="2200" b="0" i="0" dirty="0">
                <a:solidFill>
                  <a:srgbClr val="747474"/>
                </a:solidFill>
                <a:effectLst/>
                <a:latin typeface="Calibri (Telo)"/>
              </a:rPr>
              <a:t>.</a:t>
            </a:r>
            <a:endParaRPr lang="sl-SI" sz="2200" dirty="0">
              <a:latin typeface="Calibri (Telo)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C307EA-204B-4620-8B4B-38F394DF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5013"/>
            <a:ext cx="10515600" cy="40519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1: Submission of ideas</a:t>
            </a:r>
            <a:endParaRPr lang="en-US" b="1" i="0" dirty="0">
              <a:solidFill>
                <a:srgbClr val="4A4A4A"/>
              </a:solidFill>
              <a:effectLst/>
            </a:endParaRPr>
          </a:p>
          <a:p>
            <a:pPr marL="0" indent="0">
              <a:buNone/>
            </a:pPr>
            <a:r>
              <a:rPr lang="sl-SI" dirty="0"/>
              <a:t>Rok za oddajo prijave: 16.4.2021 do 23:59</a:t>
            </a:r>
          </a:p>
          <a:p>
            <a:pPr marL="0" indent="0">
              <a:buNone/>
            </a:pPr>
            <a:r>
              <a:rPr lang="sl-SI" dirty="0"/>
              <a:t>Rezultati znani do 16.5.2021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2: Boot Camp and Coaching</a:t>
            </a:r>
            <a:r>
              <a:rPr lang="sl-SI" b="1" i="0" dirty="0">
                <a:solidFill>
                  <a:srgbClr val="034EA2"/>
                </a:solidFill>
                <a:effectLst/>
              </a:rPr>
              <a:t> </a:t>
            </a:r>
            <a:r>
              <a:rPr lang="sl-SI" i="0" dirty="0">
                <a:effectLst/>
              </a:rPr>
              <a:t>(junij)</a:t>
            </a:r>
            <a:endParaRPr lang="en-US" i="0" dirty="0">
              <a:effectLst/>
            </a:endParaRPr>
          </a:p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3: Local Joint Trainings</a:t>
            </a:r>
            <a:r>
              <a:rPr lang="sl-SI" b="1" i="0" dirty="0">
                <a:solidFill>
                  <a:srgbClr val="034EA2"/>
                </a:solidFill>
                <a:effectLst/>
              </a:rPr>
              <a:t> </a:t>
            </a:r>
            <a:r>
              <a:rPr lang="sl-SI" i="0" dirty="0">
                <a:effectLst/>
              </a:rPr>
              <a:t>(september)</a:t>
            </a:r>
            <a:endParaRPr lang="en-US" i="0" dirty="0">
              <a:effectLst/>
            </a:endParaRPr>
          </a:p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4: Mentoring and Final Pitching</a:t>
            </a:r>
            <a:r>
              <a:rPr lang="sl-SI" b="1" i="0" dirty="0">
                <a:solidFill>
                  <a:srgbClr val="034EA2"/>
                </a:solidFill>
                <a:effectLst/>
              </a:rPr>
              <a:t> </a:t>
            </a:r>
            <a:r>
              <a:rPr lang="sl-SI" i="0" dirty="0">
                <a:effectLst/>
              </a:rPr>
              <a:t>(november)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i="0" dirty="0">
                <a:effectLst/>
              </a:rPr>
              <a:t>Nagrade: 1. mesto: 10.000€; 2. mesto: 7.000€, 3.mesto: 5.000€</a:t>
            </a:r>
            <a:endParaRPr lang="en-US" i="0" dirty="0">
              <a:effectLst/>
            </a:endParaRP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0903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FE7FB3-CFE2-4996-870C-57D49788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EIT RAWMATERIALS ACCELERATOR</a:t>
            </a:r>
            <a:br>
              <a:rPr lang="sl-SI" b="1" dirty="0">
                <a:solidFill>
                  <a:schemeClr val="accent1">
                    <a:lumMod val="75000"/>
                  </a:schemeClr>
                </a:solidFill>
              </a:rPr>
            </a:br>
            <a:endParaRPr lang="sl-SI" sz="2200" b="1" dirty="0">
              <a:solidFill>
                <a:schemeClr val="accent1">
                  <a:lumMod val="75000"/>
                </a:schemeClr>
              </a:solidFill>
              <a:latin typeface="Calibri (Telo)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C307EA-204B-4620-8B4B-38F394DF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5013"/>
            <a:ext cx="10515600" cy="40519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1: </a:t>
            </a:r>
            <a:r>
              <a:rPr lang="sl-SI" b="1" i="0" dirty="0" err="1">
                <a:solidFill>
                  <a:srgbClr val="034EA2"/>
                </a:solidFill>
                <a:effectLst/>
              </a:rPr>
              <a:t>Explore</a:t>
            </a:r>
            <a:endParaRPr lang="en-US" b="1" i="0" dirty="0">
              <a:solidFill>
                <a:srgbClr val="4A4A4A"/>
              </a:solidFill>
              <a:effectLst/>
            </a:endParaRPr>
          </a:p>
          <a:p>
            <a:pPr marL="0" indent="0">
              <a:buNone/>
            </a:pPr>
            <a:r>
              <a:rPr lang="sl-SI" dirty="0"/>
              <a:t>Rok za oddajo prijave: 3.3.2021 do 23:59</a:t>
            </a:r>
          </a:p>
          <a:p>
            <a:pPr marL="0" indent="0">
              <a:buNone/>
            </a:pPr>
            <a:r>
              <a:rPr lang="en-US" dirty="0"/>
              <a:t>This call is for start-ups who consider that they already have an innovative offering (at TRL 4-6) – and who see an opportunity in rapidly developing this offering to the exploration, mining, mineral processing, metal &amp; mineral, steel-making and recycling industries as well as suppliers of equipment and tools to these industries.</a:t>
            </a:r>
            <a:endParaRPr lang="sl-SI" dirty="0"/>
          </a:p>
          <a:p>
            <a:pPr marL="0" indent="0">
              <a:buNone/>
            </a:pPr>
            <a:endParaRPr lang="sl-SI" b="1" i="0" dirty="0">
              <a:solidFill>
                <a:srgbClr val="034EA2"/>
              </a:solidFill>
              <a:effectLst/>
            </a:endParaRPr>
          </a:p>
          <a:p>
            <a:pPr marL="0" indent="0">
              <a:buNone/>
            </a:pPr>
            <a:r>
              <a:rPr lang="sl-SI" b="1" i="0" dirty="0" err="1">
                <a:solidFill>
                  <a:srgbClr val="034EA2"/>
                </a:solidFill>
                <a:effectLst/>
              </a:rPr>
              <a:t>Funding</a:t>
            </a:r>
            <a:r>
              <a:rPr lang="sl-SI" b="1" i="0" dirty="0">
                <a:solidFill>
                  <a:srgbClr val="034EA2"/>
                </a:solidFill>
                <a:effectLst/>
              </a:rPr>
              <a:t>: </a:t>
            </a:r>
            <a:r>
              <a:rPr lang="sl-SI" i="0" dirty="0">
                <a:effectLst/>
              </a:rPr>
              <a:t>15.000€</a:t>
            </a:r>
          </a:p>
          <a:p>
            <a:pPr marL="0" indent="0">
              <a:buNone/>
            </a:pPr>
            <a:r>
              <a:rPr lang="sl-SI" b="1" i="0" dirty="0">
                <a:solidFill>
                  <a:srgbClr val="034EA2"/>
                </a:solidFill>
                <a:effectLst/>
              </a:rPr>
              <a:t>Trajanje</a:t>
            </a:r>
            <a:r>
              <a:rPr lang="sl-SI" dirty="0"/>
              <a:t>: 3 mesece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9120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FE7FB3-CFE2-4996-870C-57D49788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EIT RAWMATERIALS ACCELERATOR</a:t>
            </a:r>
            <a:br>
              <a:rPr lang="sl-SI" b="1" dirty="0">
                <a:solidFill>
                  <a:schemeClr val="accent1">
                    <a:lumMod val="75000"/>
                  </a:schemeClr>
                </a:solidFill>
              </a:rPr>
            </a:br>
            <a:endParaRPr lang="sl-SI" sz="2200" b="1" dirty="0">
              <a:solidFill>
                <a:schemeClr val="accent1">
                  <a:lumMod val="75000"/>
                </a:schemeClr>
              </a:solidFill>
              <a:latin typeface="Calibri (Telo)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C307EA-204B-4620-8B4B-38F394DF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5013"/>
            <a:ext cx="10515600" cy="40519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</a:t>
            </a:r>
            <a:r>
              <a:rPr lang="sl-SI" b="1" i="0" dirty="0">
                <a:solidFill>
                  <a:srgbClr val="034EA2"/>
                </a:solidFill>
                <a:effectLst/>
              </a:rPr>
              <a:t>2</a:t>
            </a:r>
            <a:r>
              <a:rPr lang="en-US" b="1" i="0" dirty="0">
                <a:solidFill>
                  <a:srgbClr val="034EA2"/>
                </a:solidFill>
                <a:effectLst/>
              </a:rPr>
              <a:t>: </a:t>
            </a:r>
            <a:r>
              <a:rPr lang="sl-SI" b="1" i="0" dirty="0" err="1">
                <a:solidFill>
                  <a:srgbClr val="034EA2"/>
                </a:solidFill>
                <a:effectLst/>
              </a:rPr>
              <a:t>Build</a:t>
            </a:r>
            <a:endParaRPr lang="en-US" b="1" i="0" dirty="0">
              <a:solidFill>
                <a:srgbClr val="4A4A4A"/>
              </a:solidFill>
              <a:effectLst/>
            </a:endParaRPr>
          </a:p>
          <a:p>
            <a:pPr marL="0" indent="0">
              <a:buNone/>
            </a:pPr>
            <a:r>
              <a:rPr lang="en-US" b="0" i="0" dirty="0">
                <a:effectLst/>
              </a:rPr>
              <a:t>The purpose of Phase 2 is to validate customer needs and verify business assumptions. The offering provided by the selected start-ups should be at TRL 5-7 and CRL 5.</a:t>
            </a:r>
            <a:endParaRPr lang="sl-SI" b="0" i="0" dirty="0">
              <a:effectLst/>
            </a:endParaRPr>
          </a:p>
          <a:p>
            <a:pPr marL="0" indent="0">
              <a:buNone/>
            </a:pPr>
            <a:endParaRPr lang="sl-SI" b="1" i="0" dirty="0">
              <a:effectLst/>
            </a:endParaRPr>
          </a:p>
          <a:p>
            <a:pPr marL="0" indent="0">
              <a:buNone/>
            </a:pPr>
            <a:r>
              <a:rPr lang="sl-SI" b="1" dirty="0"/>
              <a:t>Prehod iz </a:t>
            </a:r>
            <a:r>
              <a:rPr lang="sl-SI" b="1" dirty="0" err="1"/>
              <a:t>phase</a:t>
            </a:r>
            <a:r>
              <a:rPr lang="sl-SI" b="1" dirty="0"/>
              <a:t> 1.</a:t>
            </a:r>
          </a:p>
          <a:p>
            <a:pPr marL="0" indent="0">
              <a:buNone/>
            </a:pPr>
            <a:endParaRPr lang="sl-SI" b="1" i="0" dirty="0">
              <a:effectLst/>
            </a:endParaRPr>
          </a:p>
          <a:p>
            <a:pPr marL="0" indent="0">
              <a:buNone/>
            </a:pPr>
            <a:r>
              <a:rPr lang="sl-SI" b="1" i="0" dirty="0" err="1">
                <a:solidFill>
                  <a:srgbClr val="034EA2"/>
                </a:solidFill>
                <a:effectLst/>
              </a:rPr>
              <a:t>Funding</a:t>
            </a:r>
            <a:r>
              <a:rPr lang="sl-SI" b="1" i="0" dirty="0">
                <a:solidFill>
                  <a:srgbClr val="034EA2"/>
                </a:solidFill>
                <a:effectLst/>
              </a:rPr>
              <a:t>: </a:t>
            </a:r>
            <a:r>
              <a:rPr lang="sl-SI" i="0" dirty="0">
                <a:effectLst/>
              </a:rPr>
              <a:t>30.000€</a:t>
            </a:r>
          </a:p>
          <a:p>
            <a:pPr marL="0" indent="0">
              <a:buNone/>
            </a:pPr>
            <a:r>
              <a:rPr lang="sl-SI" b="1" i="0" dirty="0">
                <a:solidFill>
                  <a:srgbClr val="034EA2"/>
                </a:solidFill>
                <a:effectLst/>
              </a:rPr>
              <a:t>Trajanje</a:t>
            </a:r>
            <a:r>
              <a:rPr lang="sl-SI" dirty="0"/>
              <a:t>: 6 mesecev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6934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FE7FB3-CFE2-4996-870C-57D49788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EIT RAWMATERIALS ACCELERATOR</a:t>
            </a:r>
            <a:br>
              <a:rPr lang="sl-SI" b="1" dirty="0">
                <a:solidFill>
                  <a:schemeClr val="accent1">
                    <a:lumMod val="75000"/>
                  </a:schemeClr>
                </a:solidFill>
              </a:rPr>
            </a:br>
            <a:endParaRPr lang="sl-SI" sz="2200" b="1" dirty="0">
              <a:solidFill>
                <a:schemeClr val="accent1">
                  <a:lumMod val="75000"/>
                </a:schemeClr>
              </a:solidFill>
              <a:latin typeface="Calibri (Telo)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C307EA-204B-4620-8B4B-38F394DF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5013"/>
            <a:ext cx="10515600" cy="40519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034EA2"/>
                </a:solidFill>
                <a:effectLst/>
              </a:rPr>
              <a:t>Phase </a:t>
            </a:r>
            <a:r>
              <a:rPr lang="sl-SI" b="1" dirty="0">
                <a:solidFill>
                  <a:srgbClr val="034EA2"/>
                </a:solidFill>
              </a:rPr>
              <a:t>3</a:t>
            </a:r>
            <a:r>
              <a:rPr lang="en-US" b="1" i="0" dirty="0">
                <a:solidFill>
                  <a:srgbClr val="034EA2"/>
                </a:solidFill>
                <a:effectLst/>
              </a:rPr>
              <a:t>: </a:t>
            </a:r>
            <a:r>
              <a:rPr lang="sl-SI" b="1" i="0" dirty="0" err="1">
                <a:solidFill>
                  <a:srgbClr val="034EA2"/>
                </a:solidFill>
                <a:effectLst/>
              </a:rPr>
              <a:t>Grow</a:t>
            </a:r>
            <a:endParaRPr lang="en-US" b="1" i="0" dirty="0">
              <a:solidFill>
                <a:srgbClr val="4A4A4A"/>
              </a:solidFill>
              <a:effectLst/>
            </a:endParaRPr>
          </a:p>
          <a:p>
            <a:pPr marL="0" indent="0">
              <a:buNone/>
            </a:pPr>
            <a:r>
              <a:rPr lang="en-US" b="0" i="0" dirty="0">
                <a:effectLst/>
              </a:rPr>
              <a:t>Phase 3 aims to get the business ready for launch. The offering of the start-ups should at the start be at a TRL 7-9 and heading for market entrance.</a:t>
            </a:r>
            <a:endParaRPr lang="sl-SI" b="0" i="0" dirty="0">
              <a:effectLst/>
            </a:endParaRPr>
          </a:p>
          <a:p>
            <a:pPr marL="0" indent="0">
              <a:buNone/>
            </a:pPr>
            <a:endParaRPr lang="sl-SI" b="1" i="0" dirty="0">
              <a:effectLst/>
            </a:endParaRPr>
          </a:p>
          <a:p>
            <a:pPr marL="0" indent="0">
              <a:buNone/>
            </a:pPr>
            <a:r>
              <a:rPr lang="sl-SI" b="1" dirty="0"/>
              <a:t>Prehod iz </a:t>
            </a:r>
            <a:r>
              <a:rPr lang="sl-SI" b="1" dirty="0" err="1"/>
              <a:t>phase</a:t>
            </a:r>
            <a:r>
              <a:rPr lang="sl-SI" b="1" dirty="0"/>
              <a:t> 2.</a:t>
            </a:r>
          </a:p>
          <a:p>
            <a:pPr marL="0" indent="0">
              <a:buNone/>
            </a:pPr>
            <a:endParaRPr lang="sl-SI" b="1" i="0" dirty="0">
              <a:effectLst/>
            </a:endParaRPr>
          </a:p>
          <a:p>
            <a:pPr marL="0" indent="0">
              <a:buNone/>
            </a:pPr>
            <a:r>
              <a:rPr lang="sl-SI" b="1" i="0" dirty="0" err="1">
                <a:solidFill>
                  <a:srgbClr val="034EA2"/>
                </a:solidFill>
                <a:effectLst/>
              </a:rPr>
              <a:t>Funding</a:t>
            </a:r>
            <a:r>
              <a:rPr lang="sl-SI" b="1" i="0" dirty="0">
                <a:solidFill>
                  <a:srgbClr val="034EA2"/>
                </a:solidFill>
                <a:effectLst/>
              </a:rPr>
              <a:t>: </a:t>
            </a:r>
            <a:r>
              <a:rPr lang="sl-SI" dirty="0"/>
              <a:t>45</a:t>
            </a:r>
            <a:r>
              <a:rPr lang="sl-SI" i="0" dirty="0">
                <a:effectLst/>
              </a:rPr>
              <a:t>.000€</a:t>
            </a:r>
          </a:p>
          <a:p>
            <a:pPr marL="0" indent="0">
              <a:buNone/>
            </a:pPr>
            <a:r>
              <a:rPr lang="sl-SI" b="1" i="0" dirty="0">
                <a:solidFill>
                  <a:srgbClr val="034EA2"/>
                </a:solidFill>
                <a:effectLst/>
              </a:rPr>
              <a:t>Trajanje</a:t>
            </a:r>
            <a:r>
              <a:rPr lang="sl-SI" dirty="0"/>
              <a:t>: 6-9 mesecev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417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FE7FB3-CFE2-4996-870C-57D49788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EIT RAWMATERIALS BOOSTER CALL </a:t>
            </a:r>
            <a:br>
              <a:rPr lang="sl-SI" b="1" dirty="0">
                <a:solidFill>
                  <a:schemeClr val="accent1">
                    <a:lumMod val="75000"/>
                  </a:schemeClr>
                </a:solidFill>
              </a:rPr>
            </a:br>
            <a:endParaRPr lang="sl-SI" sz="2200" b="1" dirty="0">
              <a:solidFill>
                <a:schemeClr val="accent1">
                  <a:lumMod val="75000"/>
                </a:schemeClr>
              </a:solidFill>
              <a:latin typeface="Calibri (Telo)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C307EA-204B-4620-8B4B-38F394DF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4928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0" i="0" dirty="0">
                <a:effectLst/>
              </a:rPr>
              <a:t>RM Booster </a:t>
            </a:r>
            <a:r>
              <a:rPr lang="en-US" b="0" i="0" dirty="0" err="1">
                <a:effectLst/>
              </a:rPr>
              <a:t>programme</a:t>
            </a:r>
            <a:r>
              <a:rPr lang="en-US" b="0" i="0" dirty="0">
                <a:effectLst/>
              </a:rPr>
              <a:t> provides support to start-ups and SMEs to develop innovative products and services </a:t>
            </a:r>
            <a:r>
              <a:rPr lang="sl-SI" b="0" i="0" dirty="0" err="1">
                <a:effectLst/>
              </a:rPr>
              <a:t>with</a:t>
            </a:r>
            <a:r>
              <a:rPr lang="sl-SI" b="0" i="0" dirty="0">
                <a:effectLst/>
              </a:rPr>
              <a:t> </a:t>
            </a:r>
            <a:r>
              <a:rPr lang="sl-SI" b="0" i="0" dirty="0" err="1">
                <a:effectLst/>
              </a:rPr>
              <a:t>main</a:t>
            </a:r>
            <a:r>
              <a:rPr lang="sl-SI" b="0" i="0" dirty="0">
                <a:effectLst/>
              </a:rPr>
              <a:t> </a:t>
            </a:r>
            <a:r>
              <a:rPr lang="sl-SI" b="0" i="0" dirty="0" err="1">
                <a:effectLst/>
              </a:rPr>
              <a:t>focus</a:t>
            </a:r>
            <a:r>
              <a:rPr lang="sl-SI" b="0" i="0" dirty="0">
                <a:effectLst/>
              </a:rPr>
              <a:t> on:</a:t>
            </a:r>
            <a:endParaRPr lang="sl-SI" b="1" dirty="0"/>
          </a:p>
          <a:p>
            <a:r>
              <a:rPr lang="en-US" dirty="0"/>
              <a:t>Sustainable Discovery and Supply of primary and secondary resources (innovative solutions based for example on artificial intelligence, machine learning, virtual reality etc.) for securing and processing strategic mineral resources in a sustainable and safe way and with a social license to operate.</a:t>
            </a:r>
          </a:p>
          <a:p>
            <a:r>
              <a:rPr lang="en-US" dirty="0"/>
              <a:t>Sustainable Materials for Future Mobility (materials for electrification such as batteries, fuel cells, magnets; materials for lightweight design including steels, non-ferrous alloys, composites, </a:t>
            </a:r>
            <a:r>
              <a:rPr lang="en-US" dirty="0" err="1"/>
              <a:t>multimaterials</a:t>
            </a:r>
            <a:r>
              <a:rPr lang="en-US" dirty="0"/>
              <a:t>).</a:t>
            </a:r>
          </a:p>
          <a:p>
            <a:r>
              <a:rPr lang="en-US" dirty="0"/>
              <a:t>Raw Materials and Circular Societies (new circular business models such as reuse, repair, remanufacturing, sharing economy).</a:t>
            </a:r>
            <a:endParaRPr lang="sl-SI" dirty="0"/>
          </a:p>
          <a:p>
            <a:pPr marL="0" indent="0">
              <a:buNone/>
            </a:pPr>
            <a:r>
              <a:rPr lang="sl-SI" b="1" i="0" dirty="0">
                <a:effectLst/>
              </a:rPr>
              <a:t>Roki prijav: 31.3.2021, 28.5.2021, 3.9.2021</a:t>
            </a:r>
          </a:p>
          <a:p>
            <a:pPr marL="0" indent="0">
              <a:buNone/>
            </a:pPr>
            <a:endParaRPr lang="sl-SI" b="1" i="0" dirty="0">
              <a:effectLst/>
            </a:endParaRPr>
          </a:p>
          <a:p>
            <a:pPr marL="0" indent="0">
              <a:buNone/>
            </a:pPr>
            <a:r>
              <a:rPr lang="sl-SI" b="1" i="0" dirty="0" err="1">
                <a:solidFill>
                  <a:srgbClr val="034EA2"/>
                </a:solidFill>
                <a:effectLst/>
              </a:rPr>
              <a:t>Funding</a:t>
            </a:r>
            <a:r>
              <a:rPr lang="sl-SI" b="1" i="0" dirty="0">
                <a:solidFill>
                  <a:srgbClr val="034EA2"/>
                </a:solidFill>
                <a:effectLst/>
              </a:rPr>
              <a:t>: </a:t>
            </a:r>
            <a:r>
              <a:rPr lang="sl-SI" dirty="0"/>
              <a:t>do 60</a:t>
            </a:r>
            <a:r>
              <a:rPr lang="sl-SI" i="0" dirty="0">
                <a:effectLst/>
              </a:rPr>
              <a:t>.000€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9765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64C5E451-FE66-41E7-91B3-718DF275E17F}"/>
              </a:ext>
            </a:extLst>
          </p:cNvPr>
          <p:cNvSpPr txBox="1">
            <a:spLocks/>
          </p:cNvSpPr>
          <p:nvPr/>
        </p:nvSpPr>
        <p:spPr>
          <a:xfrm>
            <a:off x="499946" y="-161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VEČ INFORMACIJ</a:t>
            </a:r>
            <a:endParaRPr lang="sl-SI" sz="2200" b="1" dirty="0">
              <a:solidFill>
                <a:schemeClr val="accent1">
                  <a:lumMod val="75000"/>
                </a:schemeClr>
              </a:solidFill>
              <a:latin typeface="Calibri (Telo)"/>
            </a:endParaRPr>
          </a:p>
        </p:txBody>
      </p:sp>
      <p:pic>
        <p:nvPicPr>
          <p:cNvPr id="7" name="Slika 6" descr="Slika, ki vsebuje besede besedilo, izrezek&#10;&#10;Opis je samodejno ustvarjen">
            <a:extLst>
              <a:ext uri="{FF2B5EF4-FFF2-40B4-BE49-F238E27FC236}">
                <a16:creationId xmlns:a16="http://schemas.microsoft.com/office/drawing/2014/main" id="{8A434FE5-5990-4DA5-8647-184884723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30327"/>
            <a:ext cx="2977739" cy="1176570"/>
          </a:xfrm>
          <a:prstGeom prst="rect">
            <a:avLst/>
          </a:prstGeom>
        </p:spPr>
      </p:pic>
      <p:pic>
        <p:nvPicPr>
          <p:cNvPr id="9" name="Slika 8" descr="Slika, ki vsebuje besede besedilo&#10;&#10;Opis je samodejno ustvarjen">
            <a:extLst>
              <a:ext uri="{FF2B5EF4-FFF2-40B4-BE49-F238E27FC236}">
                <a16:creationId xmlns:a16="http://schemas.microsoft.com/office/drawing/2014/main" id="{C7E7D161-1B24-4CBF-A285-CDA3BB36E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094" y="3990087"/>
            <a:ext cx="3976538" cy="1016810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2482F270-8E0C-40EA-B126-9509688D09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0686" y="1757362"/>
            <a:ext cx="5400675" cy="895350"/>
          </a:xfrm>
          <a:prstGeom prst="rect">
            <a:avLst/>
          </a:prstGeom>
        </p:spPr>
      </p:pic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128B0EBB-2894-4436-9687-9E4B75BD17A8}"/>
              </a:ext>
            </a:extLst>
          </p:cNvPr>
          <p:cNvSpPr txBox="1"/>
          <p:nvPr/>
        </p:nvSpPr>
        <p:spPr>
          <a:xfrm>
            <a:off x="3338551" y="2857500"/>
            <a:ext cx="542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>
                <a:hlinkClick r:id="rId5"/>
              </a:rPr>
              <a:t>https://eitrawmaterials.eu/</a:t>
            </a:r>
            <a:endParaRPr lang="sl-SI" dirty="0"/>
          </a:p>
          <a:p>
            <a:pPr algn="ctr"/>
            <a:endParaRPr lang="sl-SI" dirty="0"/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F303AA70-C538-4434-B650-2F074F6E76CD}"/>
              </a:ext>
            </a:extLst>
          </p:cNvPr>
          <p:cNvSpPr txBox="1"/>
          <p:nvPr/>
        </p:nvSpPr>
        <p:spPr>
          <a:xfrm>
            <a:off x="1070517" y="5274527"/>
            <a:ext cx="35683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Ksenja Jaklič</a:t>
            </a:r>
          </a:p>
          <a:p>
            <a:r>
              <a:rPr lang="sl-SI" dirty="0">
                <a:hlinkClick r:id="rId6"/>
              </a:rPr>
              <a:t>ksenja@bogatin.si</a:t>
            </a:r>
            <a:endParaRPr lang="sl-SI" dirty="0"/>
          </a:p>
          <a:p>
            <a:endParaRPr lang="sl-SI" dirty="0"/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16C14D70-336C-4B98-95CE-0405A0FC6304}"/>
              </a:ext>
            </a:extLst>
          </p:cNvPr>
          <p:cNvSpPr txBox="1"/>
          <p:nvPr/>
        </p:nvSpPr>
        <p:spPr>
          <a:xfrm>
            <a:off x="6977256" y="5274527"/>
            <a:ext cx="3568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Špela Rozman Dolenc</a:t>
            </a:r>
          </a:p>
          <a:p>
            <a:r>
              <a:rPr lang="sl-SI" dirty="0">
                <a:hlinkClick r:id="rId7"/>
              </a:rPr>
              <a:t>Spela.rozman-dolenc@lui.uni-lj.si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44360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FA95E1389F194EAAB455CFEC645506" ma:contentTypeVersion="12" ma:contentTypeDescription="Ustvari nov dokument." ma:contentTypeScope="" ma:versionID="640f72aba0033defe36e0480aeaae34f">
  <xsd:schema xmlns:xsd="http://www.w3.org/2001/XMLSchema" xmlns:xs="http://www.w3.org/2001/XMLSchema" xmlns:p="http://schemas.microsoft.com/office/2006/metadata/properties" xmlns:ns2="284c5bd0-83c0-4c67-ae1d-f29490c1e737" xmlns:ns3="f2d96610-bdd8-43b8-855b-090b916f09d0" targetNamespace="http://schemas.microsoft.com/office/2006/metadata/properties" ma:root="true" ma:fieldsID="600d237584fef1d1e4d303b91689d107" ns2:_="" ns3:_="">
    <xsd:import namespace="284c5bd0-83c0-4c67-ae1d-f29490c1e737"/>
    <xsd:import namespace="f2d96610-bdd8-43b8-855b-090b916f09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4c5bd0-83c0-4c67-ae1d-f29490c1e7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6610-bdd8-43b8-855b-090b916f09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0F08D1-05C0-410B-A4D8-2782D73C9EE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E01D07-CDF1-45EB-A37D-497535BBDF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06C947-F8E8-4FBF-8862-1163DF39C2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4c5bd0-83c0-4c67-ae1d-f29490c1e737"/>
    <ds:schemaRef ds:uri="f2d96610-bdd8-43b8-855b-090b916f0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452</Words>
  <Application>Microsoft Office PowerPoint</Application>
  <PresentationFormat>Širokozaslonsko</PresentationFormat>
  <Paragraphs>47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(Telo)</vt:lpstr>
      <vt:lpstr>Calibri Light</vt:lpstr>
      <vt:lpstr>Officeova tema</vt:lpstr>
      <vt:lpstr>EIT RAW MATERIALS</vt:lpstr>
      <vt:lpstr>EIT JUMSTARTER EIT Jumpstarter is a pre-accelerator program for innovators in the healthcare, agri-food, raw materials, energy, urban mobility and manufacturing industries.</vt:lpstr>
      <vt:lpstr>EIT RAWMATERIALS ACCELERATOR </vt:lpstr>
      <vt:lpstr>EIT RAWMATERIALS ACCELERATOR </vt:lpstr>
      <vt:lpstr>EIT RAWMATERIALS ACCELERATOR </vt:lpstr>
      <vt:lpstr>EIT RAWMATERIALS BOOSTER CALL  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Špela Rozman Dolenc</dc:creator>
  <cp:lastModifiedBy>Špela Rozman Dolenc</cp:lastModifiedBy>
  <cp:revision>3</cp:revision>
  <dcterms:created xsi:type="dcterms:W3CDTF">2021-03-10T07:37:59Z</dcterms:created>
  <dcterms:modified xsi:type="dcterms:W3CDTF">2021-03-11T13:32:43Z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0x010100FEFA95E1389F194EAAB455CFEC645506</vt:lpwstr>
  </property>
</Properties>
</file>